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66" r:id="rId2"/>
    <p:sldId id="267" r:id="rId3"/>
    <p:sldId id="260" r:id="rId4"/>
    <p:sldId id="265" r:id="rId5"/>
    <p:sldId id="263" r:id="rId6"/>
    <p:sldId id="261" r:id="rId7"/>
    <p:sldId id="264" r:id="rId8"/>
    <p:sldId id="275" r:id="rId9"/>
    <p:sldId id="268" r:id="rId10"/>
    <p:sldId id="269" r:id="rId11"/>
    <p:sldId id="270" r:id="rId12"/>
    <p:sldId id="271" r:id="rId13"/>
    <p:sldId id="272" r:id="rId14"/>
    <p:sldId id="274" r:id="rId15"/>
    <p:sldId id="273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E7282"/>
    <a:srgbClr val="109806"/>
    <a:srgbClr val="B30D25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8" d="100"/>
          <a:sy n="78" d="100"/>
        </p:scale>
        <p:origin x="204" y="-1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EF8DA-022B-41ED-A076-97E7E0AE8C75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8D63A-10D6-47B1-A521-26D400F8C74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rcRect t="1785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Рисунок 4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62634" y="2247900"/>
            <a:ext cx="4876800" cy="914400"/>
          </a:xfrm>
          <a:prstGeom prst="rect">
            <a:avLst/>
          </a:prstGeom>
        </p:spPr>
      </p:pic>
      <p:pic>
        <p:nvPicPr>
          <p:cNvPr id="9" name="Рисунок 8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409728" y="2247900"/>
            <a:ext cx="4876800" cy="9144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571604" y="928676"/>
            <a:ext cx="6000792" cy="22860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i="1" spc="50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страницам башкирского</a:t>
            </a:r>
          </a:p>
          <a:p>
            <a:pPr algn="ctr"/>
            <a:r>
              <a:rPr lang="ru-RU" b="1" i="1" spc="50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народного фольклора </a:t>
            </a:r>
          </a:p>
          <a:p>
            <a:pPr algn="ctr"/>
            <a:r>
              <a:rPr lang="ru-RU" sz="1400" b="1" spc="50" dirty="0" smtClean="0">
                <a:ln w="1143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Викторина для детей старшего возраста</a:t>
            </a:r>
            <a:endParaRPr lang="ru-RU" sz="1400" b="1" cap="none" spc="50" dirty="0">
              <a:ln w="11430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28" name="AutoShape 4" descr="https://pp.userapi.com/c824700/v824700163/1297df/q3-YdPBce4w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C:\Users\Айсылу\Desktop\00 book_open_light_shine_out_909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000246"/>
            <a:ext cx="5572132" cy="25241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596" y="221456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Шапка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3071816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Шляпа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3929072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Тюбетейка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285734"/>
            <a:ext cx="628654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 называется мужской</a:t>
            </a:r>
          </a:p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национальный головной убор мужчин сделанный из бархата?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2050" name="Picture 2" descr="C:\Users\Айсылу\Desktop\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2143122"/>
            <a:ext cx="3643265" cy="2429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1021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221456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Науруз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143254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Сабантуй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07194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Масленица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571486"/>
            <a:ext cx="635798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 называется башкирский национальный  праздник плуга?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074" name="Picture 2" descr="C:\Users\Айсылу\Desktop\bashk_218-219.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2143122"/>
            <a:ext cx="3480774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1021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596" y="221456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Каргатуй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3143254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Сабантуй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07194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Науруз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85734"/>
            <a:ext cx="72152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 называется башкирский национальный праздник </a:t>
            </a:r>
          </a:p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посвященный прилету грачей?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C:\Users\Айсылу\Desktop\KARGA_TUY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2071684"/>
            <a:ext cx="3075731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102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2357436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Гармонь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28613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Курай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286262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Барабан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142858"/>
            <a:ext cx="7715304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 называется национальный башкирский  музыкальный инструмент который изготавливают из стебля растения, это символ Башкортостана 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2635051.jpg"/>
          <p:cNvPicPr>
            <a:picLocks noChangeAspect="1"/>
          </p:cNvPicPr>
          <p:nvPr/>
        </p:nvPicPr>
        <p:blipFill>
          <a:blip r:embed="rId4"/>
          <a:srcRect t="4166" r="6054"/>
          <a:stretch>
            <a:fillRect/>
          </a:stretch>
        </p:blipFill>
        <p:spPr>
          <a:xfrm>
            <a:off x="3786182" y="2500312"/>
            <a:ext cx="3651966" cy="23574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1021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2357436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Барабан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28613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Курай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286262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Кубыз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285735"/>
            <a:ext cx="75724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 называется национальный башкирский  музыкальный инструмент похожий на дугу с язычком в центре 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C:\Users\Айсылу\Desktop\kubyz_zainet_trad3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2214560"/>
            <a:ext cx="3071833" cy="25598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1021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500166" y="249853"/>
            <a:ext cx="5929354" cy="40626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Список использованной литературы: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600" i="1" dirty="0" smtClean="0">
                <a:solidFill>
                  <a:srgbClr val="003300"/>
                </a:solidFill>
              </a:rPr>
              <a:t>Агишева Р.Л.Я – </a:t>
            </a:r>
            <a:r>
              <a:rPr lang="ru-RU" sz="1600" i="1" dirty="0" err="1" smtClean="0">
                <a:solidFill>
                  <a:srgbClr val="003300"/>
                </a:solidFill>
              </a:rPr>
              <a:t>башкортостанец</a:t>
            </a:r>
            <a:r>
              <a:rPr lang="ru-RU" sz="1600" i="1" dirty="0" smtClean="0">
                <a:solidFill>
                  <a:srgbClr val="003300"/>
                </a:solidFill>
              </a:rPr>
              <a:t>: Программа – руководство по работе с детьми старшего дошкольного возраста. Уфа, 2003.- 40 с.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600" i="1" dirty="0" smtClean="0">
                <a:solidFill>
                  <a:srgbClr val="003300"/>
                </a:solidFill>
              </a:rPr>
              <a:t>Гасанова Р.Х. Ф Я Родину свою хочу знать! – 3 изд. </a:t>
            </a:r>
            <a:r>
              <a:rPr lang="ru-RU" sz="1600" i="1" dirty="0" err="1" smtClean="0">
                <a:solidFill>
                  <a:srgbClr val="003300"/>
                </a:solidFill>
              </a:rPr>
              <a:t>перераб.и</a:t>
            </a:r>
            <a:r>
              <a:rPr lang="ru-RU" sz="1600" i="1" dirty="0" smtClean="0">
                <a:solidFill>
                  <a:srgbClr val="003300"/>
                </a:solidFill>
              </a:rPr>
              <a:t> </a:t>
            </a:r>
            <a:r>
              <a:rPr lang="ru-RU" sz="1600" i="1" dirty="0" err="1" smtClean="0">
                <a:solidFill>
                  <a:srgbClr val="003300"/>
                </a:solidFill>
              </a:rPr>
              <a:t>допол</a:t>
            </a:r>
            <a:r>
              <a:rPr lang="ru-RU" sz="1600" i="1" dirty="0" smtClean="0">
                <a:solidFill>
                  <a:srgbClr val="003300"/>
                </a:solidFill>
              </a:rPr>
              <a:t>.- Уфа: Издательство ИРО РБ,2018.-114 с.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600" i="1" dirty="0" smtClean="0">
                <a:ln w="1905"/>
                <a:solidFill>
                  <a:srgbClr val="0033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</a:t>
            </a:r>
            <a:r>
              <a:rPr lang="ru-RU" sz="1600" i="1" dirty="0" smtClean="0">
                <a:solidFill>
                  <a:srgbClr val="003300"/>
                </a:solidFill>
              </a:rPr>
              <a:t>асанова Р.Х., Гасанова Л.Н. Земля отцов: Программа-руководство. – 2-е изд. </a:t>
            </a:r>
            <a:r>
              <a:rPr lang="ru-RU" sz="1600" i="1" dirty="0" err="1" smtClean="0">
                <a:solidFill>
                  <a:srgbClr val="003300"/>
                </a:solidFill>
              </a:rPr>
              <a:t>перераб</a:t>
            </a:r>
            <a:r>
              <a:rPr lang="ru-RU" sz="1600" i="1" dirty="0" smtClean="0">
                <a:solidFill>
                  <a:srgbClr val="003300"/>
                </a:solidFill>
              </a:rPr>
              <a:t>. и  </a:t>
            </a:r>
            <a:r>
              <a:rPr lang="ru-RU" sz="1600" i="1" dirty="0" err="1" smtClean="0">
                <a:solidFill>
                  <a:srgbClr val="003300"/>
                </a:solidFill>
              </a:rPr>
              <a:t>допол</a:t>
            </a:r>
            <a:r>
              <a:rPr lang="ru-RU" sz="1600" i="1" dirty="0" smtClean="0">
                <a:solidFill>
                  <a:srgbClr val="003300"/>
                </a:solidFill>
              </a:rPr>
              <a:t>.- Уфа: Издательство ИРО РБ,2018.- 60 с.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600" i="1" dirty="0" smtClean="0">
                <a:solidFill>
                  <a:srgbClr val="003300"/>
                </a:solidFill>
              </a:rPr>
              <a:t>Губайдуллина Ф.Г. Наши праздники. Уфа. 2004.</a:t>
            </a:r>
          </a:p>
          <a:p>
            <a:pPr marL="514350" indent="-514350"/>
            <a:endParaRPr lang="ru-RU" dirty="0" smtClean="0"/>
          </a:p>
          <a:p>
            <a:pPr algn="ctr"/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662634" y="2247900"/>
            <a:ext cx="4876800" cy="914400"/>
          </a:xfrm>
          <a:prstGeom prst="rect">
            <a:avLst/>
          </a:prstGeom>
        </p:spPr>
      </p:pic>
      <p:pic>
        <p:nvPicPr>
          <p:cNvPr id="5" name="Рисунок 4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338290" y="2247900"/>
            <a:ext cx="4876800" cy="9144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5101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rcRect t="1807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1285852" y="214296"/>
            <a:ext cx="6572296" cy="492920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500" b="1" i="1" u="sng" dirty="0" smtClean="0">
                <a:solidFill>
                  <a:srgbClr val="C00000"/>
                </a:solidFill>
              </a:rPr>
              <a:t>Цель</a:t>
            </a:r>
          </a:p>
          <a:p>
            <a:pPr algn="just">
              <a:buFont typeface="Arial" pitchFamily="34" charset="0"/>
              <a:buChar char="•"/>
            </a:pPr>
            <a:r>
              <a:rPr lang="ru-RU" sz="2500" i="1" dirty="0" smtClean="0">
                <a:solidFill>
                  <a:srgbClr val="C00000"/>
                </a:solidFill>
              </a:rPr>
              <a:t> сохранение и всестороннее гармоничное развитие национально-культурных традиций народов Башкортостана</a:t>
            </a:r>
          </a:p>
          <a:p>
            <a:pPr algn="just"/>
            <a:r>
              <a:rPr lang="ru-RU" sz="2500" b="1" i="1" u="sng" dirty="0" smtClean="0">
                <a:solidFill>
                  <a:srgbClr val="C00000"/>
                </a:solidFill>
              </a:rPr>
              <a:t>Задачи:</a:t>
            </a:r>
            <a:endParaRPr lang="ru-RU" sz="2500" i="1" u="sng" dirty="0" smtClean="0">
              <a:solidFill>
                <a:srgbClr val="C00000"/>
              </a:solidFill>
            </a:endParaRPr>
          </a:p>
          <a:p>
            <a:pPr algn="just"/>
            <a:r>
              <a:rPr lang="ru-RU" sz="2500" b="1" i="1" dirty="0" smtClean="0">
                <a:solidFill>
                  <a:srgbClr val="C00000"/>
                </a:solidFill>
              </a:rPr>
              <a:t>Образовательные:</a:t>
            </a:r>
          </a:p>
          <a:p>
            <a:pPr algn="just">
              <a:buFont typeface="Arial" pitchFamily="34" charset="0"/>
              <a:buChar char="•"/>
            </a:pPr>
            <a:r>
              <a:rPr lang="ru-RU" sz="2500" i="1" dirty="0" smtClean="0">
                <a:solidFill>
                  <a:srgbClr val="C00000"/>
                </a:solidFill>
              </a:rPr>
              <a:t> расширять представления у детей  о </a:t>
            </a:r>
            <a:r>
              <a:rPr lang="ru-RU" sz="2500" i="1" dirty="0" smtClean="0">
                <a:solidFill>
                  <a:srgbClr val="C00000"/>
                </a:solidFill>
              </a:rPr>
              <a:t>Башкортостане, </a:t>
            </a:r>
            <a:r>
              <a:rPr lang="ru-RU" sz="2500" i="1" dirty="0" smtClean="0">
                <a:solidFill>
                  <a:srgbClr val="C00000"/>
                </a:solidFill>
              </a:rPr>
              <a:t>закреплять умение ценить культуру башкирского  народа;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500" i="1" dirty="0" smtClean="0">
                <a:solidFill>
                  <a:srgbClr val="C00000"/>
                </a:solidFill>
              </a:rPr>
              <a:t> закрепить знания детей об элементах национальной одежды, о национальных блюдах ,о национальных праздниках башкир; о башкирских народных музыкальных инструментах , об истории их создания и умения слышать и понимать красоту звучания народных мелодий.</a:t>
            </a:r>
          </a:p>
          <a:p>
            <a:pPr algn="just"/>
            <a:r>
              <a:rPr lang="ru-RU" sz="2500" b="1" i="1" dirty="0" smtClean="0">
                <a:solidFill>
                  <a:srgbClr val="C00000"/>
                </a:solidFill>
              </a:rPr>
              <a:t> Развивающие:</a:t>
            </a:r>
          </a:p>
          <a:p>
            <a:pPr algn="just">
              <a:buFont typeface="Arial" pitchFamily="34" charset="0"/>
              <a:buChar char="•"/>
            </a:pPr>
            <a:r>
              <a:rPr lang="ru-RU" sz="2500" b="1" i="1" dirty="0" smtClean="0">
                <a:solidFill>
                  <a:srgbClr val="C00000"/>
                </a:solidFill>
              </a:rPr>
              <a:t> </a:t>
            </a:r>
            <a:r>
              <a:rPr lang="ru-RU" sz="2500" i="1" dirty="0" smtClean="0">
                <a:solidFill>
                  <a:srgbClr val="C00000"/>
                </a:solidFill>
              </a:rPr>
              <a:t>развивать память, сообразительность, </a:t>
            </a:r>
            <a:r>
              <a:rPr lang="ru-RU" sz="2500" i="1" smtClean="0">
                <a:solidFill>
                  <a:srgbClr val="C00000"/>
                </a:solidFill>
              </a:rPr>
              <a:t>находчивость</a:t>
            </a:r>
            <a:r>
              <a:rPr lang="ru-RU" sz="2500" i="1" smtClean="0">
                <a:solidFill>
                  <a:srgbClr val="C00000"/>
                </a:solidFill>
              </a:rPr>
              <a:t>; </a:t>
            </a:r>
            <a:r>
              <a:rPr lang="ru-RU" sz="2500" b="1" i="1" smtClean="0">
                <a:solidFill>
                  <a:srgbClr val="C00000"/>
                </a:solidFill>
              </a:rPr>
              <a:t>Воспитательные</a:t>
            </a:r>
            <a:r>
              <a:rPr lang="ru-RU" sz="2500" b="1" i="1" dirty="0" smtClean="0">
                <a:solidFill>
                  <a:srgbClr val="C00000"/>
                </a:solidFill>
              </a:rPr>
              <a:t>:</a:t>
            </a:r>
            <a:endParaRPr lang="ru-RU" sz="2500" i="1" dirty="0" smtClean="0">
              <a:solidFill>
                <a:srgbClr val="C00000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500" i="1" dirty="0" smtClean="0">
                <a:solidFill>
                  <a:srgbClr val="C00000"/>
                </a:solidFill>
              </a:rPr>
              <a:t> воспитывать патриотические чувства,  любовь к национальной культуре;</a:t>
            </a:r>
          </a:p>
          <a:p>
            <a:pPr algn="just"/>
            <a:endParaRPr lang="ru-RU" sz="1600" dirty="0"/>
          </a:p>
        </p:txBody>
      </p:sp>
      <p:pic>
        <p:nvPicPr>
          <p:cNvPr id="5" name="Рисунок 4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876948" y="2247900"/>
            <a:ext cx="4876800" cy="914400"/>
          </a:xfrm>
          <a:prstGeom prst="rect">
            <a:avLst/>
          </a:prstGeom>
        </p:spPr>
      </p:pic>
      <p:pic>
        <p:nvPicPr>
          <p:cNvPr id="6" name="Рисунок 5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624042" y="2247900"/>
            <a:ext cx="48768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rcRect t="1785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185167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Юрта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82377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Квартира 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795886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Замок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357290" y="428610"/>
            <a:ext cx="614366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Как называется жилище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башкир кочевников 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37890" name="AutoShape 2" descr="https://allart.kz/wp-content/uploads/2019/05/53ropord-1024x6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34072" y="2247900"/>
            <a:ext cx="4876800" cy="914400"/>
          </a:xfrm>
          <a:prstGeom prst="rect">
            <a:avLst/>
          </a:prstGeom>
        </p:spPr>
      </p:pic>
      <p:pic>
        <p:nvPicPr>
          <p:cNvPr id="16" name="Рисунок 15" descr="53ropord-1024x628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2EBE3"/>
              </a:clrFrom>
              <a:clrTo>
                <a:srgbClr val="F2EBE3">
                  <a:alpha val="0"/>
                </a:srgbClr>
              </a:clrTo>
            </a:clrChange>
          </a:blip>
          <a:srcRect l="18484" t="12500" r="23595" b="16666"/>
          <a:stretch>
            <a:fillRect/>
          </a:stretch>
        </p:blipFill>
        <p:spPr>
          <a:xfrm>
            <a:off x="3643306" y="1857370"/>
            <a:ext cx="3429024" cy="25717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644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218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62"/>
            <a:ext cx="9144000" cy="51259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596" y="2928940"/>
            <a:ext cx="2714644" cy="64294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Сундук 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92880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Стол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00051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Печь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500048"/>
            <a:ext cx="635798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Что находится в левой части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 юрты (от входа)  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37890" name="AutoShape 2" descr="https://allart.kz/wp-content/uploads/2019/05/53ropord-1024x6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34072" y="2247900"/>
            <a:ext cx="4876800" cy="914400"/>
          </a:xfrm>
          <a:prstGeom prst="rect">
            <a:avLst/>
          </a:prstGeom>
        </p:spPr>
      </p:pic>
      <p:pic>
        <p:nvPicPr>
          <p:cNvPr id="10" name="Рисунок 9" descr="5961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2071684"/>
            <a:ext cx="3357586" cy="22383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644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218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62"/>
            <a:ext cx="9144000" cy="51259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71472" y="1928808"/>
            <a:ext cx="2676836" cy="79151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Кухонная утварь 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4071948"/>
            <a:ext cx="2714644" cy="785818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Сундук  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928940"/>
            <a:ext cx="3071834" cy="92869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Постельные принадлежности 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428610"/>
            <a:ext cx="657229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Что находится в правой  части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ea typeface="BatangChe" pitchFamily="49" charset="-127"/>
                <a:cs typeface="Times New Roman" pitchFamily="18" charset="0"/>
              </a:rPr>
              <a:t>юрты (от входа )?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BatangChe" pitchFamily="49" charset="-127"/>
              <a:cs typeface="Times New Roman" pitchFamily="18" charset="0"/>
            </a:endParaRPr>
          </a:p>
        </p:txBody>
      </p:sp>
      <p:sp>
        <p:nvSpPr>
          <p:cNvPr id="37890" name="AutoShape 2" descr="https://allart.kz/wp-content/uploads/2019/05/53ropord-1024x62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734072" y="2247900"/>
            <a:ext cx="4876800" cy="914400"/>
          </a:xfrm>
          <a:prstGeom prst="rect">
            <a:avLst/>
          </a:prstGeom>
        </p:spPr>
      </p:pic>
      <p:pic>
        <p:nvPicPr>
          <p:cNvPr id="11" name="Рисунок 10" descr="12972485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1934" y="2071684"/>
            <a:ext cx="3333774" cy="25003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2644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218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596" y="2357436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Творог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3286130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Масло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143386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Кумыс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1538" y="285734"/>
            <a:ext cx="621510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Какой национальный напиток изготовляют из молока кобылиц</a:t>
            </a:r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?</a:t>
            </a:r>
            <a:endParaRPr lang="ru-RU" sz="3200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 descr="MyCollages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2143122"/>
            <a:ext cx="3492963" cy="24706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218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228599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Вак-беляш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214692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Чак-чак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143386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Хлеб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285734"/>
            <a:ext cx="700092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 Как называется лакомство, которое делают из мягкого теста в виде палочек затем поливают медом?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3" name="Рисунок 12" descr="thumb_______________VhY5MM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9058" y="1928808"/>
            <a:ext cx="3429024" cy="26859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C1218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8596" y="228599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Мед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3214692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Варенье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407194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Сахар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357172"/>
            <a:ext cx="71438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 </a:t>
            </a:r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 называется сладость, которую  собирают пчелы из нектара цветов </a:t>
            </a:r>
          </a:p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и перерабатывают 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6146" name="Picture 2" descr="C:\Users\Айсылу\Desktop\b21ce3e9408cc2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2285998"/>
            <a:ext cx="3786214" cy="2366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102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epositphotos_204911856-stock-photo-spring-summer-abstract-nature-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7158" y="228599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Кашмау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3214692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Калфак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4071948"/>
            <a:ext cx="2700000" cy="576064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Тюбетейка</a:t>
            </a:r>
            <a:endParaRPr 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14296"/>
            <a:ext cx="81439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Как называется башкирский национальный женский головной убор,</a:t>
            </a:r>
          </a:p>
          <a:p>
            <a:pPr algn="ctr"/>
            <a:r>
              <a:rPr lang="ru-RU" sz="32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Calibri"/>
              </a:rPr>
              <a:t>закрывающий косу от посторонних глаз ?</a:t>
            </a:r>
            <a:endParaRPr lang="ru-RU" sz="3200" b="1" i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" name="Рисунок 10" descr="ornament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876948" y="2247900"/>
            <a:ext cx="4876800" cy="914400"/>
          </a:xfrm>
          <a:prstGeom prst="rect">
            <a:avLst/>
          </a:prstGeom>
        </p:spPr>
      </p:pic>
      <p:sp>
        <p:nvSpPr>
          <p:cNvPr id="36866" name="AutoShape 2" descr="https://autogear.ru/misc/i/gallery/94813/263505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26" name="Picture 2" descr="C:\Users\Айсылу\Desktop\8a7a215d603924c527f34ac864c655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143122"/>
            <a:ext cx="2071702" cy="2357454"/>
          </a:xfrm>
          <a:prstGeom prst="rect">
            <a:avLst/>
          </a:prstGeom>
          <a:noFill/>
        </p:spPr>
      </p:pic>
      <p:pic>
        <p:nvPicPr>
          <p:cNvPr id="1027" name="Picture 3" descr="C:\Users\Айсылу\Desktop\Jdi_He9pqQ0_jpg_crop1516713228_ejw_9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571750"/>
            <a:ext cx="2101844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3921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E102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6177</TotalTime>
  <Words>299</Words>
  <Application>Microsoft Office PowerPoint</Application>
  <PresentationFormat>Экран (16:9)</PresentationFormat>
  <Paragraphs>72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Панова</dc:creator>
  <cp:lastModifiedBy>user</cp:lastModifiedBy>
  <cp:revision>58</cp:revision>
  <dcterms:created xsi:type="dcterms:W3CDTF">2019-09-10T17:00:17Z</dcterms:created>
  <dcterms:modified xsi:type="dcterms:W3CDTF">2021-11-02T19:13:50Z</dcterms:modified>
</cp:coreProperties>
</file>